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19" autoAdjust="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8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1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5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5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1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5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0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18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Instruction Set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Ethan Iwama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Conclusions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1983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16-bit instructions are limiting</a:t>
            </a:r>
          </a:p>
          <a:p>
            <a:r>
              <a:rPr lang="en-US" sz="2400" dirty="0"/>
              <a:t>Registers are part of the foundation of computer architecture</a:t>
            </a:r>
          </a:p>
          <a:p>
            <a:r>
              <a:rPr lang="en-US" sz="2400" dirty="0"/>
              <a:t>Computers have a complicated but clever way of translating humanish instructions to machine code</a:t>
            </a:r>
          </a:p>
          <a:p>
            <a:r>
              <a:rPr lang="en-US" sz="2400" dirty="0"/>
              <a:t>High-level languages make coding larger scale programs significantly easier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1CFC8-B4CC-01DC-49A0-9D403D7C6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95" y="233264"/>
            <a:ext cx="2962502" cy="402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B8C51-A09C-A152-B101-35DA889CB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2608" y="2410299"/>
            <a:ext cx="2902390" cy="38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The Instruction Set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2400" dirty="0"/>
              <a:t>8 total instructions</a:t>
            </a:r>
          </a:p>
          <a:p>
            <a:r>
              <a:rPr lang="en-US" sz="2400" dirty="0"/>
              <a:t>3-bit opcode encoding</a:t>
            </a:r>
          </a:p>
          <a:p>
            <a:r>
              <a:rPr lang="en-US" sz="2400" dirty="0"/>
              <a:t>First register mentioned is always where values get stored</a:t>
            </a:r>
          </a:p>
          <a:p>
            <a:r>
              <a:rPr lang="en-US" sz="2400" dirty="0"/>
              <a:t>Brackets indicate data segment addresses stored in register</a:t>
            </a:r>
          </a:p>
          <a:p>
            <a:r>
              <a:rPr lang="en-US" sz="2400" dirty="0"/>
              <a:t>Immediate values are 8 bits</a:t>
            </a:r>
          </a:p>
          <a:p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ED0E79-98DA-1888-EBE9-8F203394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13638"/>
              </p:ext>
            </p:extLst>
          </p:nvPr>
        </p:nvGraphicFramePr>
        <p:xfrm>
          <a:off x="-8623" y="1"/>
          <a:ext cx="6087378" cy="68579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29126">
                  <a:extLst>
                    <a:ext uri="{9D8B030D-6E8A-4147-A177-3AD203B41FA5}">
                      <a16:colId xmlns:a16="http://schemas.microsoft.com/office/drawing/2014/main" val="931727463"/>
                    </a:ext>
                  </a:extLst>
                </a:gridCol>
                <a:gridCol w="2029126">
                  <a:extLst>
                    <a:ext uri="{9D8B030D-6E8A-4147-A177-3AD203B41FA5}">
                      <a16:colId xmlns:a16="http://schemas.microsoft.com/office/drawing/2014/main" val="1479679768"/>
                    </a:ext>
                  </a:extLst>
                </a:gridCol>
                <a:gridCol w="2029126">
                  <a:extLst>
                    <a:ext uri="{9D8B030D-6E8A-4147-A177-3AD203B41FA5}">
                      <a16:colId xmlns:a16="http://schemas.microsoft.com/office/drawing/2014/main" val="735812386"/>
                    </a:ext>
                  </a:extLst>
                </a:gridCol>
              </a:tblGrid>
              <a:tr h="3095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76524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Load (LD)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LD r1, [r2]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Loads values from memory to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04492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Store (ST)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[r1],r2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Stores values from register to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31934"/>
                  </a:ext>
                </a:extLst>
              </a:tr>
              <a:tr h="8986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Move (MOV)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MOV r1,r2 | MOV r1,3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Moves values from one register to another, or an immediate value into a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17110"/>
                  </a:ext>
                </a:extLst>
              </a:tr>
              <a:tr h="1229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 (ADD)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ADD r1,r2 | ADD r1,3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Adds two register values and stores in the first register, or an immediate value is added to and stored inside a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62096"/>
                  </a:ext>
                </a:extLst>
              </a:tr>
              <a:tr h="1395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Divide (DIV)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DIV r1,r2 | DIV r1,3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Divides two register values and stores in the first register, or a register value is divided by an immediate value and saved to the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57052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User Input (INP)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Stores a user input into a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2779"/>
                  </a:ext>
                </a:extLst>
              </a:tr>
              <a:tr h="5675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Print Screen (PRT)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PRT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Prints the number from given register to the 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988997"/>
                  </a:ext>
                </a:extLst>
              </a:tr>
              <a:tr h="10642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Jump Not Equal (JNE)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JNE r1,r2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Jumps to a previously found loop start address if the registers specified are not 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92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Instruction Encoding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515951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2400" dirty="0"/>
              <a:t>All instructions are 16 bits long</a:t>
            </a:r>
          </a:p>
          <a:p>
            <a:r>
              <a:rPr lang="en-US" sz="2400" dirty="0"/>
              <a:t>Instructions separated into opcode + output + input + extra</a:t>
            </a:r>
          </a:p>
          <a:p>
            <a:r>
              <a:rPr lang="en-US" sz="2400" dirty="0"/>
              <a:t>Opcode gives instruction</a:t>
            </a:r>
          </a:p>
          <a:p>
            <a:r>
              <a:rPr lang="en-US" sz="2400" dirty="0"/>
              <a:t>Output register is where the value will be stored</a:t>
            </a:r>
          </a:p>
          <a:p>
            <a:r>
              <a:rPr lang="en-US" sz="2400" dirty="0"/>
              <a:t>Input register is the secondary register</a:t>
            </a:r>
          </a:p>
          <a:p>
            <a:r>
              <a:rPr lang="en-US" sz="2400" dirty="0"/>
              <a:t>Output/Input is swapped only for ST</a:t>
            </a:r>
          </a:p>
          <a:p>
            <a:r>
              <a:rPr lang="en-US" sz="2400" dirty="0"/>
              <a:t>Registers are designated 000-111 for r0-r7</a:t>
            </a:r>
          </a:p>
          <a:p>
            <a:r>
              <a:rPr lang="en-US" sz="2400" dirty="0"/>
              <a:t>No instructions are allowed to access r6 or r7</a:t>
            </a:r>
          </a:p>
          <a:p>
            <a:r>
              <a:rPr lang="en-US" sz="2400" dirty="0"/>
              <a:t>If an immediate value is used, first two digits of input register become 11 and the last 8 bits of the instruction are used for immediate</a:t>
            </a:r>
          </a:p>
          <a:p>
            <a:r>
              <a:rPr lang="en-US" sz="2400" dirty="0"/>
              <a:t>Extra section gets zeroed out when immediate is not being used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194A0ED-7EA5-6CDB-AD70-B46256AC2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03406"/>
              </p:ext>
            </p:extLst>
          </p:nvPr>
        </p:nvGraphicFramePr>
        <p:xfrm>
          <a:off x="-8622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69170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92750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825278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42504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3188054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4901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Load (LD)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655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Store (ST)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16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Move (MOV)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7753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 (ADD)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0 1 1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6933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Divide (DIV)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1 0 0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943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User Input (INP)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9144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Print Screen (PRT)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7787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Jump Not Equal (JNE)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 </a:t>
                      </a:r>
                      <a:r>
                        <a:rPr lang="en-US" sz="1400" dirty="0" err="1"/>
                        <a:t>X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16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8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Instruction Encoding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51595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To designate the start of a loop for JNE, a colon is placed on the line preceding the starting line of the loop</a:t>
            </a:r>
          </a:p>
          <a:p>
            <a:r>
              <a:rPr lang="en-US" sz="2400" dirty="0"/>
              <a:t>Text can be used before the colon, e.g. “loop:”</a:t>
            </a:r>
          </a:p>
          <a:p>
            <a:r>
              <a:rPr lang="en-US" sz="2400" dirty="0"/>
              <a:t>The colon will always send an instruction of all 1s</a:t>
            </a:r>
          </a:p>
          <a:p>
            <a:r>
              <a:rPr lang="en-US" sz="2400" dirty="0"/>
              <a:t>When the colon instruction is read, the processor will save the pointer value for the loop start instruction in register r6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194A0ED-7EA5-6CDB-AD70-B46256AC2B5A}"/>
              </a:ext>
            </a:extLst>
          </p:cNvPr>
          <p:cNvGraphicFramePr>
            <a:graphicFrameLocks noGrp="1"/>
          </p:cNvGraphicFramePr>
          <p:nvPr/>
        </p:nvGraphicFramePr>
        <p:xfrm>
          <a:off x="-8622" y="0"/>
          <a:ext cx="6096000" cy="685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69170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92750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825278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42504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3188054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4901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Load (LD)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655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Store (ST)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16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Move (MOV)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7753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 (ADD)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0 1 1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6933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Divide (DIV)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1 0 0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or 1 1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943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User Input (INP)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9144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Print Screen (PRT)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7787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Jump Not Equal (JNE)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</a:t>
                      </a:r>
                      <a:r>
                        <a:rPr lang="en-US" sz="1200" dirty="0" err="1"/>
                        <a:t>X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 </a:t>
                      </a:r>
                      <a:r>
                        <a:rPr lang="en-US" sz="1400" dirty="0" err="1"/>
                        <a:t>X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0 0 0 0 0 0 0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16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29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Average 8 Program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515951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2400" dirty="0"/>
              <a:t>Program written in the instruction set to take the moving average of 8 values</a:t>
            </a:r>
          </a:p>
          <a:p>
            <a:r>
              <a:rPr lang="en-US" sz="2400" dirty="0"/>
              <a:t>Accepts user values</a:t>
            </a:r>
          </a:p>
          <a:p>
            <a:r>
              <a:rPr lang="en-US" sz="2400" dirty="0"/>
              <a:t>It averages the most recent 8 values in memory</a:t>
            </a:r>
          </a:p>
          <a:p>
            <a:r>
              <a:rPr lang="en-US" sz="2400" dirty="0"/>
              <a:t>Code size is 44 lines</a:t>
            </a:r>
          </a:p>
          <a:p>
            <a:r>
              <a:rPr lang="en-US" sz="2400" dirty="0"/>
              <a:t>Initializes the first 7 addresses in memory with 0 for the first user value to give an average</a:t>
            </a:r>
          </a:p>
          <a:p>
            <a:r>
              <a:rPr lang="en-US" sz="2400" dirty="0"/>
              <a:t>Has an average pointer to know where to start the next average in memory</a:t>
            </a:r>
          </a:p>
          <a:p>
            <a:r>
              <a:rPr lang="en-US" sz="2400" dirty="0"/>
              <a:t>Has a store pointer to know the next place to store a user value in memory</a:t>
            </a:r>
          </a:p>
          <a:p>
            <a:r>
              <a:rPr lang="en-US" sz="2400" dirty="0"/>
              <a:t>“loop:” used to designate instruction 11 (INP) as the start of the JNE loop</a:t>
            </a:r>
          </a:p>
          <a:p>
            <a:r>
              <a:rPr lang="en-US" sz="2400" dirty="0"/>
              <a:t>Program loops when r1 (current average pointer location) and r5 (store pointer) are not equal; they can only be equal at DS address 0xFFFF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9AF80-35E6-7609-F272-800BBE62A6A0}"/>
              </a:ext>
            </a:extLst>
          </p:cNvPr>
          <p:cNvSpPr txBox="1"/>
          <p:nvPr/>
        </p:nvSpPr>
        <p:spPr>
          <a:xfrm>
            <a:off x="-8623" y="0"/>
            <a:ext cx="500650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r0,0 ; Initialize the first seven locations of the data segment with 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[0000],r0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[0001],r0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[0002],r0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[0003],r0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[0004],r0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[0005],r0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[0006],r0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r4,0 ; Average pointer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r5,7 ; Store Pointer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loop:   ; Next line is start line of loop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 r0  ; This register is now accepting user input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[r5],r0  ; Store the value in data segment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r5,1    ; Increment r5 for next store address in DS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r1,r4   ; Load the current average pointer location to r1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r2,[r1]  ; Load values to r2 and r3 and add (2/8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Load new value to r3 and add to sum (3/8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(4/8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(5/8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(6/8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(7/8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 r3,[r1]  ; (8/8 summed)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r2,r3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r3,8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r2,r3   ; Divide the sum by 8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PRT r2  ; Print average to screen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r4,1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r1,1</a:t>
            </a:r>
          </a:p>
          <a:p>
            <a:r>
              <a:rPr lang="en-US" sz="825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r1,r5</a:t>
            </a:r>
          </a:p>
        </p:txBody>
      </p:sp>
    </p:spTree>
    <p:extLst>
      <p:ext uri="{BB962C8B-B14F-4D97-AF65-F5344CB8AC3E}">
        <p14:creationId xmlns:p14="http://schemas.microsoft.com/office/powerpoint/2010/main" val="120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Assembler Program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515951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400" dirty="0"/>
              <a:t>Program written in Python to assemble the instruction set code into machine code</a:t>
            </a:r>
          </a:p>
          <a:p>
            <a:r>
              <a:rPr lang="en-US" sz="2400" dirty="0"/>
              <a:t>Takes in a plain text file with assembly code and outputs a text file with the binary machine code</a:t>
            </a:r>
          </a:p>
          <a:p>
            <a:r>
              <a:rPr lang="en-US" sz="2400" dirty="0"/>
              <a:t>Code size of 221 lines</a:t>
            </a:r>
          </a:p>
          <a:p>
            <a:r>
              <a:rPr lang="en-US" sz="2400" dirty="0"/>
              <a:t>Was tested using the avg8.asm program file; all instructions in the instruction set were tested and encoded</a:t>
            </a:r>
          </a:p>
          <a:p>
            <a:r>
              <a:rPr lang="en-US" sz="2400" dirty="0"/>
              <a:t>The assembler was built with scalability in mind</a:t>
            </a:r>
          </a:p>
          <a:p>
            <a:r>
              <a:rPr lang="en-US" sz="2400" dirty="0"/>
              <a:t>Binary output of avg8 shown left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667DE-2BE6-5DEF-B072-FB79427F2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5" y="-10"/>
            <a:ext cx="445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Simulator Program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1983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2400" dirty="0"/>
              <a:t>Program written in Python to execute the machine code output by the assembler</a:t>
            </a:r>
          </a:p>
          <a:p>
            <a:r>
              <a:rPr lang="en-US" sz="2400" dirty="0"/>
              <a:t>Takes in a plain text file with machine code and outputs a report file with the status of every register in the simulator after every instruction</a:t>
            </a:r>
          </a:p>
          <a:p>
            <a:r>
              <a:rPr lang="en-US" sz="2400" dirty="0"/>
              <a:t>Code size of 1409 lines</a:t>
            </a:r>
          </a:p>
          <a:p>
            <a:r>
              <a:rPr lang="en-US" sz="2400" dirty="0"/>
              <a:t>Was tested using the avg8.asm machine code from the assembler; all instructions in the instruction set were tested and functioned</a:t>
            </a:r>
          </a:p>
          <a:p>
            <a:r>
              <a:rPr lang="en-US" sz="2400" dirty="0"/>
              <a:t>6 general purpose registers (r0-r5)</a:t>
            </a:r>
          </a:p>
          <a:p>
            <a:r>
              <a:rPr lang="en-US" sz="2400" dirty="0"/>
              <a:t>1 loop register (r6)</a:t>
            </a:r>
          </a:p>
          <a:p>
            <a:r>
              <a:rPr lang="en-US" sz="2400" dirty="0"/>
              <a:t>1 instruction pointer (r7)</a:t>
            </a:r>
          </a:p>
          <a:p>
            <a:r>
              <a:rPr lang="en-US" sz="2400" dirty="0"/>
              <a:t>1 flag register</a:t>
            </a:r>
          </a:p>
          <a:p>
            <a:r>
              <a:rPr lang="en-US" sz="2400" dirty="0"/>
              <a:t>Snippet of report file shown left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66E3E-4646-3CB0-8A04-A254BFE00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4" y="-10"/>
            <a:ext cx="417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Simulator Program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1983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The loop register holds the location of the first instruction inside of the loop</a:t>
            </a:r>
          </a:p>
          <a:p>
            <a:r>
              <a:rPr lang="en-US" sz="2400" dirty="0"/>
              <a:t>The instruction pointer points to the next instruction</a:t>
            </a:r>
          </a:p>
          <a:p>
            <a:r>
              <a:rPr lang="en-US" sz="2400" dirty="0"/>
              <a:t>The flag register only has 4 flags implemented (OF, SF, ZF, PF)</a:t>
            </a:r>
          </a:p>
          <a:p>
            <a:r>
              <a:rPr lang="en-US" sz="2400" dirty="0"/>
              <a:t>Overflow is 1 when a sum or quotient is more than 16 bits</a:t>
            </a:r>
          </a:p>
          <a:p>
            <a:r>
              <a:rPr lang="en-US" sz="2400" dirty="0"/>
              <a:t>Sign is 1 when a sum or quotient is less than 0</a:t>
            </a:r>
          </a:p>
          <a:p>
            <a:r>
              <a:rPr lang="en-US" sz="2400" dirty="0"/>
              <a:t>Zero is 1 when sum or quotient is equal to 0</a:t>
            </a:r>
          </a:p>
          <a:p>
            <a:r>
              <a:rPr lang="en-US" sz="2400" dirty="0"/>
              <a:t>Parity is 1 when the number of 1s in a binary sum or quotient is even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66E3E-4646-3CB0-8A04-A254BFE00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4" y="-10"/>
            <a:ext cx="417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Simulator Program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1983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The registers all hold the values as decimal integers in the program</a:t>
            </a:r>
          </a:p>
          <a:p>
            <a:r>
              <a:rPr lang="en-US" sz="2400" dirty="0"/>
              <a:t>Flag register is the exception, holding an array of bits that flip on or off depending on the flag</a:t>
            </a:r>
          </a:p>
          <a:p>
            <a:r>
              <a:rPr lang="en-US" sz="2400" dirty="0"/>
              <a:t>No sums or quotients can exceed the max register value of 0xFFFF</a:t>
            </a:r>
          </a:p>
          <a:p>
            <a:r>
              <a:rPr lang="en-US" sz="2400" dirty="0"/>
              <a:t>Bitwise operations were used for the division instruction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66E3E-4646-3CB0-8A04-A254BFE00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4" y="-10"/>
            <a:ext cx="417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0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{F2546466-5D25-4B3A-B4A0-D8A7F2128153}tf55705232_win32</Template>
  <TotalTime>129</TotalTime>
  <Words>1560</Words>
  <Application>Microsoft Office PowerPoint</Application>
  <PresentationFormat>Widescreen</PresentationFormat>
  <Paragraphs>247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Courier New</vt:lpstr>
      <vt:lpstr>Goudy Old Style</vt:lpstr>
      <vt:lpstr>Wingdings 2</vt:lpstr>
      <vt:lpstr>SlateVTI</vt:lpstr>
      <vt:lpstr>Instruction Set Architecture</vt:lpstr>
      <vt:lpstr>The Instruction Set </vt:lpstr>
      <vt:lpstr>Instruction Encoding </vt:lpstr>
      <vt:lpstr>Instruction Encoding </vt:lpstr>
      <vt:lpstr>Average 8 Program </vt:lpstr>
      <vt:lpstr>Assembler Program </vt:lpstr>
      <vt:lpstr>Simulator Program </vt:lpstr>
      <vt:lpstr>Simulator Program </vt:lpstr>
      <vt:lpstr>Simulator Program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Set Architecture</dc:title>
  <dc:creator>Ethan Iwama</dc:creator>
  <cp:lastModifiedBy>Ethan Iwama</cp:lastModifiedBy>
  <cp:revision>48</cp:revision>
  <dcterms:created xsi:type="dcterms:W3CDTF">2023-08-01T01:22:30Z</dcterms:created>
  <dcterms:modified xsi:type="dcterms:W3CDTF">2023-08-01T03:32:18Z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